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4" r:id="rId2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F1D8F4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3BAE9-57BC-48CE-9CC8-5172757B50A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7A3B2-CB85-42B3-A71D-4B6E903CA10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C1093-2D34-4BCC-8C39-C1D0E8214C5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4FCFC-1328-487A-B837-64BD5C87332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0C2F-D500-4435-9993-6422CF9CC0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6EF84-DFF8-42D3-AB20-CDCE3B5EFA6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D4C9B-43DB-4EA8-A8D0-6C074AB3E4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97543-2F9E-4901-B320-5BC00C18C5B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91C42-3607-4A9A-989A-41F1D08CEF7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350E-D8CC-452D-BD0F-4FBDA50E238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A6DC-40FD-4D3F-801E-E05418970FD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3D3B63-81B0-4330-9A8D-B5E35AD5621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 descr="ถุงกระดาษ"/>
          <p:cNvSpPr>
            <a:spLocks noChangeArrowheads="1" noChangeShapeType="1" noTextEdit="1"/>
          </p:cNvSpPr>
          <p:nvPr/>
        </p:nvSpPr>
        <p:spPr bwMode="auto">
          <a:xfrm>
            <a:off x="1071563" y="549275"/>
            <a:ext cx="7000875" cy="695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4800" b="1" kern="10">
                <a:ln w="17780">
                  <a:solidFill>
                    <a:srgbClr val="FDFEFE"/>
                  </a:solidFill>
                  <a:miter lim="800000"/>
                  <a:headEnd/>
                  <a:tailEnd/>
                </a:ln>
                <a:solidFill>
                  <a:srgbClr val="009900"/>
                </a:solidFill>
                <a:effectLst>
                  <a:outerShdw dist="50800" dir="5400000" algn="tl" rotWithShape="0">
                    <a:srgbClr val="000000">
                      <a:alpha val="32999"/>
                    </a:srgbClr>
                  </a:outerShdw>
                </a:effectLst>
                <a:latin typeface="Angsana New"/>
                <a:cs typeface="Angsana New"/>
              </a:rPr>
              <a:t>การพัฒนาข้อมูลโรงพยาบาล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11125" y="1700213"/>
            <a:ext cx="8929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800" b="1">
                <a:latin typeface="Angsana New" pitchFamily="18" charset="-34"/>
              </a:rPr>
              <a:t>     </a:t>
            </a:r>
            <a:r>
              <a:rPr lang="th-TH" sz="4800" b="1">
                <a:solidFill>
                  <a:schemeClr val="accent2"/>
                </a:solidFill>
                <a:latin typeface="Angsana New" pitchFamily="18" charset="-34"/>
              </a:rPr>
              <a:t>เริ่มจากเดือนมิถุนายนปี </a:t>
            </a:r>
            <a:r>
              <a:rPr lang="en-US" sz="4800" b="1">
                <a:solidFill>
                  <a:schemeClr val="accent2"/>
                </a:solidFill>
                <a:latin typeface="Angsana New" pitchFamily="18" charset="-34"/>
              </a:rPr>
              <a:t>2552</a:t>
            </a:r>
            <a:r>
              <a:rPr lang="th-TH" sz="4800" b="1">
                <a:solidFill>
                  <a:schemeClr val="accent2"/>
                </a:solidFill>
                <a:latin typeface="Angsana New" pitchFamily="18" charset="-34"/>
              </a:rPr>
              <a:t> ทางโรงพยาบาล  มีความสงสัยในข้อมูลการบริการ  จึงมีการตรวจสอบข้อมูลส่งออก </a:t>
            </a:r>
            <a:r>
              <a:rPr lang="en-US" sz="4800" b="1">
                <a:solidFill>
                  <a:schemeClr val="accent2"/>
                </a:solidFill>
                <a:latin typeface="Angsana New" pitchFamily="18" charset="-34"/>
              </a:rPr>
              <a:t>12</a:t>
            </a:r>
            <a:r>
              <a:rPr lang="th-TH" sz="4800" b="1">
                <a:solidFill>
                  <a:schemeClr val="accent2"/>
                </a:solidFill>
                <a:latin typeface="Angsana New" pitchFamily="18" charset="-34"/>
              </a:rPr>
              <a:t> แฟ้ม ในเดือนกรกฎาคม </a:t>
            </a:r>
            <a:r>
              <a:rPr lang="en-US" sz="4800" b="1">
                <a:solidFill>
                  <a:schemeClr val="accent2"/>
                </a:solidFill>
                <a:latin typeface="Angsana New" pitchFamily="18" charset="-34"/>
              </a:rPr>
              <a:t>2552</a:t>
            </a:r>
            <a:endParaRPr lang="th-TH" sz="4800" b="1">
              <a:solidFill>
                <a:srgbClr val="990000"/>
              </a:solidFill>
              <a:latin typeface="Angsana New" pitchFamily="18" charset="-34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00013" y="4300538"/>
            <a:ext cx="88169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>
                <a:solidFill>
                  <a:srgbClr val="990000"/>
                </a:solidFill>
                <a:latin typeface="Angsana New" pitchFamily="18" charset="-34"/>
              </a:rPr>
              <a:t>     ปรากฏว่าพบข้อมูลที่ไม่ตรงกับความเป็นจริง </a:t>
            </a:r>
          </a:p>
          <a:p>
            <a:r>
              <a:rPr lang="th-TH" sz="4800" b="1">
                <a:solidFill>
                  <a:srgbClr val="990000"/>
                </a:solidFill>
                <a:latin typeface="Angsana New" pitchFamily="18" charset="-34"/>
              </a:rPr>
              <a:t>ซึ่งหมายความว่าที่ผ่านมาเราได้ส่งข้อมูลที่ไม่สมบูรณ์</a:t>
            </a:r>
          </a:p>
          <a:p>
            <a:r>
              <a:rPr lang="th-TH" sz="4800" b="1">
                <a:solidFill>
                  <a:srgbClr val="990000"/>
                </a:solidFill>
                <a:latin typeface="Angsana New" pitchFamily="18" charset="-34"/>
              </a:rPr>
              <a:t>สู่ สปสช</a:t>
            </a:r>
            <a:r>
              <a:rPr lang="en-US" sz="4800" b="1">
                <a:solidFill>
                  <a:srgbClr val="990000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990000"/>
                </a:solidFill>
                <a:latin typeface="Angsana New" pitchFamily="18" charset="-34"/>
              </a:rPr>
              <a:t> ตลอดมา   จึงเร่งประชุมทุกหน่วยงาน</a:t>
            </a:r>
            <a:endParaRPr lang="th-TH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744416" cy="3595490"/>
          </a:xfrm>
          <a:prstGeom prst="rect">
            <a:avLst/>
          </a:prstGeom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3995678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</a:rPr>
              <a:t>เราเตรียมการมาเป็นเดือนทั้งไปดูงาน และในการทำโครงสร้างของระบบโปรแกรมใหม่ด้วยตัวเอง ซึ่งขึ้นระบบ </a:t>
            </a:r>
            <a:r>
              <a:rPr lang="en-US" sz="3600" b="1" dirty="0" err="1" smtClean="0">
                <a:solidFill>
                  <a:srgbClr val="002060"/>
                </a:solidFill>
              </a:rPr>
              <a:t>HosXP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th-TH" sz="3600" b="1" dirty="0" smtClean="0">
                <a:solidFill>
                  <a:srgbClr val="002060"/>
                </a:solidFill>
              </a:rPr>
              <a:t>เป็นที่ 2 ของจังหวัด ต่อจาก รพ.แหลมสิงห์ ภายหลังระบบนี้ถูกผลักดันให้ใช้ทั้งจังหวัด รวมถึง รพ.สต. โดย รพ.ที่ยังไม่ขึ้นจะได้ค่าขึ้นระบบที่ละ 150</a:t>
            </a:r>
            <a:r>
              <a:rPr lang="en-US" sz="3600" b="1" dirty="0" smtClean="0">
                <a:solidFill>
                  <a:srgbClr val="002060"/>
                </a:solidFill>
              </a:rPr>
              <a:t>,</a:t>
            </a:r>
            <a:r>
              <a:rPr lang="th-TH" sz="3600" b="1" dirty="0" smtClean="0">
                <a:solidFill>
                  <a:srgbClr val="002060"/>
                </a:solidFill>
              </a:rPr>
              <a:t>000 บาท เพื่อสามารถใช้ระบบร่วมกันได้ทั้งจังหวัด</a:t>
            </a:r>
            <a:endParaRPr lang="th-TH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30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356100" y="1052513"/>
            <a:ext cx="4537075" cy="50784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</a:rPr>
              <a:t>เนื่องจากเริ่มระบบ </a:t>
            </a:r>
            <a:r>
              <a:rPr lang="en-US" sz="3600" b="1" dirty="0" err="1">
                <a:solidFill>
                  <a:srgbClr val="002060"/>
                </a:solidFill>
              </a:rPr>
              <a:t>HosXP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th-TH" sz="3600" b="1" dirty="0">
                <a:solidFill>
                  <a:srgbClr val="002060"/>
                </a:solidFill>
              </a:rPr>
              <a:t>วันที่ </a:t>
            </a:r>
            <a:r>
              <a:rPr lang="en-US" sz="3600" b="1" dirty="0">
                <a:solidFill>
                  <a:srgbClr val="002060"/>
                </a:solidFill>
              </a:rPr>
              <a:t>22 </a:t>
            </a:r>
            <a:r>
              <a:rPr lang="th-TH" sz="3600" b="1" dirty="0">
                <a:solidFill>
                  <a:srgbClr val="002060"/>
                </a:solidFill>
              </a:rPr>
              <a:t>มีนาคม </a:t>
            </a:r>
            <a:r>
              <a:rPr lang="en-US" sz="3600" b="1" dirty="0">
                <a:solidFill>
                  <a:srgbClr val="002060"/>
                </a:solidFill>
              </a:rPr>
              <a:t>2523 </a:t>
            </a:r>
            <a:r>
              <a:rPr lang="th-TH" sz="3600" b="1" dirty="0">
                <a:solidFill>
                  <a:srgbClr val="002060"/>
                </a:solidFill>
              </a:rPr>
              <a:t>จึงใช้ผลของเดือน </a:t>
            </a:r>
            <a:r>
              <a:rPr lang="th-TH" sz="3600" b="1" dirty="0">
                <a:solidFill>
                  <a:srgbClr val="FF0000"/>
                </a:solidFill>
              </a:rPr>
              <a:t>เมษายน </a:t>
            </a:r>
            <a:r>
              <a:rPr lang="en-US" sz="3600" b="1" dirty="0">
                <a:solidFill>
                  <a:srgbClr val="FF0000"/>
                </a:solidFill>
              </a:rPr>
              <a:t>2553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th-TH" sz="3600" b="1" dirty="0">
                <a:solidFill>
                  <a:srgbClr val="002060"/>
                </a:solidFill>
              </a:rPr>
              <a:t>ซึ่งเต็มเดือน และไม่ได้ทำการปรับแต่งข้อมูลให้ดีขึ้นใดๆทั้งสิ้นแล้วทดลองส่งออกมา    แต่คะแนนกลับได้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FF0000"/>
                </a:solidFill>
              </a:rPr>
              <a:t>5,777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th-TH" sz="3600" b="1" dirty="0">
                <a:solidFill>
                  <a:srgbClr val="002060"/>
                </a:solidFill>
              </a:rPr>
              <a:t>อาจจะเพราะได้คะแนนเพิ่มขึ้นจากแฟ้มที่เคยขาดหายไป</a:t>
            </a:r>
          </a:p>
          <a:p>
            <a:endParaRPr lang="th-TH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0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5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356100" y="1000125"/>
            <a:ext cx="4537075" cy="36004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002060"/>
                </a:solidFill>
              </a:rPr>
              <a:t>ผลของเดือน </a:t>
            </a:r>
            <a:r>
              <a:rPr lang="th-TH" sz="3600" b="1">
                <a:solidFill>
                  <a:srgbClr val="FF0000"/>
                </a:solidFill>
              </a:rPr>
              <a:t>พฤษภาคม </a:t>
            </a:r>
            <a:r>
              <a:rPr lang="en-US" sz="3600" b="1">
                <a:solidFill>
                  <a:srgbClr val="FF0000"/>
                </a:solidFill>
              </a:rPr>
              <a:t>2553</a:t>
            </a:r>
            <a:r>
              <a:rPr lang="th-TH" sz="3600" b="1">
                <a:solidFill>
                  <a:srgbClr val="FF0000"/>
                </a:solidFill>
              </a:rPr>
              <a:t>  </a:t>
            </a:r>
            <a:r>
              <a:rPr lang="th-TH" sz="3600" b="1">
                <a:solidFill>
                  <a:srgbClr val="002060"/>
                </a:solidFill>
              </a:rPr>
              <a:t>ก็ยังไม่มีการปรับแต่งใดๆ ส่งข้อมูลออกมาทันที  คะแนนได้ </a:t>
            </a:r>
            <a:r>
              <a:rPr lang="en-US" sz="3600" b="1">
                <a:solidFill>
                  <a:srgbClr val="FF0000"/>
                </a:solidFill>
              </a:rPr>
              <a:t>9,230</a:t>
            </a:r>
            <a:r>
              <a:rPr lang="th-TH" sz="3600" b="1">
                <a:solidFill>
                  <a:srgbClr val="002060"/>
                </a:solidFill>
              </a:rPr>
              <a:t> อยู่ๆคะแนนเพิ่มขึ้นเกือบเท่าตัว</a:t>
            </a:r>
          </a:p>
          <a:p>
            <a:endParaRPr lang="th-TH"/>
          </a:p>
          <a:p>
            <a:endParaRPr lang="th-TH"/>
          </a:p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6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356100" y="1052513"/>
            <a:ext cx="4537075" cy="42783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002060"/>
                </a:solidFill>
              </a:rPr>
              <a:t>ผลของเดือน </a:t>
            </a:r>
            <a:r>
              <a:rPr lang="th-TH" sz="3600" b="1">
                <a:solidFill>
                  <a:srgbClr val="FF0000"/>
                </a:solidFill>
              </a:rPr>
              <a:t>มิถุนายน </a:t>
            </a:r>
            <a:r>
              <a:rPr lang="en-US" sz="3600" b="1">
                <a:solidFill>
                  <a:srgbClr val="FF0000"/>
                </a:solidFill>
              </a:rPr>
              <a:t>2553</a:t>
            </a:r>
            <a:r>
              <a:rPr lang="th-TH" sz="3600" b="1">
                <a:solidFill>
                  <a:srgbClr val="FF0000"/>
                </a:solidFill>
              </a:rPr>
              <a:t>  </a:t>
            </a:r>
            <a:r>
              <a:rPr lang="th-TH" sz="3600" b="1">
                <a:solidFill>
                  <a:srgbClr val="002060"/>
                </a:solidFill>
              </a:rPr>
              <a:t>ทดลองส่งข้อมูลออกมาโดย</a:t>
            </a:r>
            <a:r>
              <a:rPr lang="th-TH" sz="3600" b="1">
                <a:solidFill>
                  <a:srgbClr val="FF0000"/>
                </a:solidFill>
              </a:rPr>
              <a:t>ไม่ปรับแต่ง </a:t>
            </a:r>
            <a:r>
              <a:rPr lang="th-TH" sz="3600" b="1">
                <a:solidFill>
                  <a:srgbClr val="002060"/>
                </a:solidFill>
              </a:rPr>
              <a:t> คะแนนได้</a:t>
            </a:r>
            <a:r>
              <a:rPr lang="en-US" sz="3600" b="1">
                <a:solidFill>
                  <a:srgbClr val="002060"/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</a:rPr>
              <a:t>10,919</a:t>
            </a:r>
            <a:r>
              <a:rPr lang="th-TH" sz="3600" b="1">
                <a:solidFill>
                  <a:srgbClr val="002060"/>
                </a:solidFill>
              </a:rPr>
              <a:t> คะแนนก็ยังเพิ่มขึ้นอีก</a:t>
            </a:r>
          </a:p>
          <a:p>
            <a:endParaRPr lang="th-TH" sz="3600" b="1">
              <a:solidFill>
                <a:srgbClr val="002060"/>
              </a:solidFill>
            </a:endParaRPr>
          </a:p>
          <a:p>
            <a:endParaRPr lang="th-TH" sz="3600" b="1">
              <a:solidFill>
                <a:srgbClr val="002060"/>
              </a:solidFill>
            </a:endParaRPr>
          </a:p>
          <a:p>
            <a:endParaRPr lang="th-TH"/>
          </a:p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06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5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4356100" y="1052513"/>
            <a:ext cx="4537075" cy="507841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002060"/>
                </a:solidFill>
              </a:rPr>
              <a:t>ทดลองผลของเดือน </a:t>
            </a:r>
            <a:r>
              <a:rPr lang="th-TH" sz="3600" b="1">
                <a:solidFill>
                  <a:srgbClr val="FF0000"/>
                </a:solidFill>
              </a:rPr>
              <a:t>มิถุนายน </a:t>
            </a:r>
            <a:r>
              <a:rPr lang="en-US" sz="3600" b="1">
                <a:solidFill>
                  <a:srgbClr val="FF0000"/>
                </a:solidFill>
              </a:rPr>
              <a:t>2553</a:t>
            </a:r>
            <a:r>
              <a:rPr lang="th-TH" sz="3600" b="1">
                <a:solidFill>
                  <a:srgbClr val="002060"/>
                </a:solidFill>
              </a:rPr>
              <a:t>  ได้ส่งข้อมูลที่</a:t>
            </a:r>
            <a:r>
              <a:rPr lang="th-TH" sz="3600" b="1">
                <a:solidFill>
                  <a:srgbClr val="FF0000"/>
                </a:solidFill>
              </a:rPr>
              <a:t>ปรับแต่งเรียบร้อยแล้ว</a:t>
            </a:r>
            <a:r>
              <a:rPr lang="th-TH" sz="3600" b="1">
                <a:solidFill>
                  <a:srgbClr val="002060"/>
                </a:solidFill>
              </a:rPr>
              <a:t>  ได้คะแนนได้คะแนนเพิ่มขึ้นอีกเล็กน้อย</a:t>
            </a:r>
          </a:p>
          <a:p>
            <a:r>
              <a:rPr lang="th-TH" sz="3600" b="1">
                <a:solidFill>
                  <a:srgbClr val="002060"/>
                </a:solidFill>
              </a:rPr>
              <a:t> เป็น</a:t>
            </a:r>
            <a:r>
              <a:rPr lang="en-US" sz="3600" b="1">
                <a:solidFill>
                  <a:srgbClr val="FF0000"/>
                </a:solidFill>
              </a:rPr>
              <a:t>11,402</a:t>
            </a:r>
          </a:p>
          <a:p>
            <a:endParaRPr lang="en-US" sz="3600" b="1">
              <a:solidFill>
                <a:srgbClr val="002060"/>
              </a:solidFill>
            </a:endParaRPr>
          </a:p>
          <a:p>
            <a:r>
              <a:rPr lang="th-TH" sz="3600" b="1">
                <a:solidFill>
                  <a:srgbClr val="002060"/>
                </a:solidFill>
              </a:rPr>
              <a:t>ดังนั้น  ควรปรับแต่งข้อมูลให้สมบูรณ์ก่อนส่ง สปสช</a:t>
            </a:r>
            <a:r>
              <a:rPr lang="en-US" sz="3600" b="1">
                <a:solidFill>
                  <a:srgbClr val="002060"/>
                </a:solidFill>
              </a:rPr>
              <a:t>.</a:t>
            </a:r>
          </a:p>
          <a:p>
            <a:endParaRPr lang="th-TH" sz="3600" b="1">
              <a:solidFill>
                <a:srgbClr val="002060"/>
              </a:solidFill>
            </a:endParaRP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71813" y="863600"/>
            <a:ext cx="454025" cy="16367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ชื่อเรื่อง 1"/>
          <p:cNvSpPr>
            <a:spLocks noGrp="1"/>
          </p:cNvSpPr>
          <p:nvPr>
            <p:ph type="ctrTitle"/>
          </p:nvPr>
        </p:nvSpPr>
        <p:spPr>
          <a:xfrm>
            <a:off x="642938" y="357188"/>
            <a:ext cx="7772400" cy="2428875"/>
          </a:xfrm>
        </p:spPr>
        <p:txBody>
          <a:bodyPr/>
          <a:lstStyle/>
          <a:p>
            <a:pPr eaLnBrk="1" hangingPunct="1"/>
            <a:r>
              <a:rPr lang="th-TH" sz="4800" b="1" smtClean="0">
                <a:solidFill>
                  <a:srgbClr val="009900"/>
                </a:solidFill>
              </a:rPr>
              <a:t>จึงเกิดความสงสัย ว่าฐานคะแนนของโรงพยาบาลน่าจะอยู่ที่ประมาณ </a:t>
            </a:r>
            <a:r>
              <a:rPr lang="en-US" sz="4800" b="1" smtClean="0">
                <a:solidFill>
                  <a:srgbClr val="009900"/>
                </a:solidFill>
              </a:rPr>
              <a:t/>
            </a:r>
            <a:br>
              <a:rPr lang="en-US" sz="4800" b="1" smtClean="0">
                <a:solidFill>
                  <a:srgbClr val="009900"/>
                </a:solidFill>
              </a:rPr>
            </a:br>
            <a:r>
              <a:rPr lang="en-US" sz="4800" b="1" smtClean="0">
                <a:solidFill>
                  <a:srgbClr val="009900"/>
                </a:solidFill>
              </a:rPr>
              <a:t>10,000 – 11,000</a:t>
            </a:r>
            <a:endParaRPr lang="th-TH" sz="4800" b="1" smtClean="0">
              <a:solidFill>
                <a:srgbClr val="009900"/>
              </a:solidFill>
            </a:endParaRP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571500" y="3571875"/>
            <a:ext cx="80010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/>
              <a:t>แล้วคะแนน เดือน ตุลาคม </a:t>
            </a:r>
            <a:r>
              <a:rPr lang="en-US" sz="3600" b="1"/>
              <a:t>– </a:t>
            </a:r>
            <a:r>
              <a:rPr lang="th-TH" sz="3600" b="1"/>
              <a:t>กุมภาพันธ์  ทำไมจึงอยู่ที่    </a:t>
            </a:r>
            <a:r>
              <a:rPr lang="en-US" sz="3600" b="1">
                <a:solidFill>
                  <a:srgbClr val="FF0000"/>
                </a:solidFill>
              </a:rPr>
              <a:t>4,700 – 4,900</a:t>
            </a:r>
          </a:p>
          <a:p>
            <a:r>
              <a:rPr lang="th-TH" sz="3600" b="1"/>
              <a:t>จึงกลับไปปรับแต่งข้อมูลพบว่า มีปัญหาที่แฟ้ม </a:t>
            </a:r>
            <a:r>
              <a:rPr lang="en-US" sz="3600" b="1"/>
              <a:t>DRU </a:t>
            </a:r>
            <a:r>
              <a:rPr lang="th-TH" sz="3600" b="1"/>
              <a:t>ซึ่งหากไม่มีราคาทุน หรือ </a:t>
            </a:r>
            <a:r>
              <a:rPr lang="en-US" sz="3600" b="1"/>
              <a:t>24 </a:t>
            </a:r>
            <a:r>
              <a:rPr lang="th-TH" sz="3600" b="1"/>
              <a:t>หลัก จะถูกตัดออกทันที</a:t>
            </a:r>
          </a:p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รูปภาพ 3" descr="102552 befor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50" y="214313"/>
            <a:ext cx="8986838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500563" y="2143125"/>
            <a:ext cx="4357687" cy="360045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002060"/>
                </a:solidFill>
              </a:rPr>
              <a:t>ผลเดือน </a:t>
            </a:r>
            <a:r>
              <a:rPr lang="th-TH" sz="3600" b="1">
                <a:solidFill>
                  <a:srgbClr val="FF0000"/>
                </a:solidFill>
              </a:rPr>
              <a:t>ตุลาคม </a:t>
            </a:r>
            <a:r>
              <a:rPr lang="en-US" sz="3600" b="1">
                <a:solidFill>
                  <a:srgbClr val="FF0000"/>
                </a:solidFill>
              </a:rPr>
              <a:t>2552 </a:t>
            </a:r>
            <a:r>
              <a:rPr lang="th-TH" sz="3600" b="1">
                <a:solidFill>
                  <a:srgbClr val="002060"/>
                </a:solidFill>
              </a:rPr>
              <a:t>แฟ้ม </a:t>
            </a:r>
            <a:r>
              <a:rPr lang="en-US" sz="3600" b="1">
                <a:solidFill>
                  <a:srgbClr val="002060"/>
                </a:solidFill>
              </a:rPr>
              <a:t>DRU </a:t>
            </a:r>
            <a:endParaRPr lang="th-TH" sz="3600" b="1">
              <a:solidFill>
                <a:srgbClr val="002060"/>
              </a:solidFill>
            </a:endParaRPr>
          </a:p>
          <a:p>
            <a:r>
              <a:rPr lang="th-TH" sz="3600" b="1">
                <a:solidFill>
                  <a:srgbClr val="002060"/>
                </a:solidFill>
              </a:rPr>
              <a:t>ที่มีปัญหาและได้คะแนนต่ำ </a:t>
            </a:r>
            <a:r>
              <a:rPr lang="th-TH" sz="3600" b="1">
                <a:solidFill>
                  <a:srgbClr val="FF0000"/>
                </a:solidFill>
              </a:rPr>
              <a:t>ก่อนปรับแต่ง</a:t>
            </a:r>
          </a:p>
          <a:p>
            <a:endParaRPr lang="th-TH"/>
          </a:p>
          <a:p>
            <a:endParaRPr lang="th-TH"/>
          </a:p>
          <a:p>
            <a:endParaRPr lang="th-TH"/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3071813" y="2428875"/>
            <a:ext cx="454025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3500438" y="6072188"/>
            <a:ext cx="785812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รูปภาพ 3" descr="102552 after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298450"/>
            <a:ext cx="8886825" cy="613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429125" y="1857375"/>
            <a:ext cx="4357688" cy="3847207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</a:rPr>
              <a:t>ผลเดือน </a:t>
            </a:r>
            <a:r>
              <a:rPr lang="th-TH" sz="3600" b="1" dirty="0">
                <a:solidFill>
                  <a:srgbClr val="FF0000"/>
                </a:solidFill>
              </a:rPr>
              <a:t>ตุลาคม </a:t>
            </a:r>
            <a:r>
              <a:rPr lang="en-US" sz="3600" b="1" dirty="0">
                <a:solidFill>
                  <a:srgbClr val="FF0000"/>
                </a:solidFill>
              </a:rPr>
              <a:t>2552 </a:t>
            </a:r>
            <a:r>
              <a:rPr lang="th-TH" sz="3600" b="1" dirty="0">
                <a:solidFill>
                  <a:srgbClr val="002060"/>
                </a:solidFill>
              </a:rPr>
              <a:t>ที่</a:t>
            </a:r>
            <a:r>
              <a:rPr lang="th-TH" sz="3600" b="1" dirty="0">
                <a:solidFill>
                  <a:srgbClr val="FF0000"/>
                </a:solidFill>
              </a:rPr>
              <a:t>ปรับแต่งเรียบร้อยแล้ว  </a:t>
            </a:r>
          </a:p>
          <a:p>
            <a:r>
              <a:rPr lang="th-TH" sz="3600" b="1" dirty="0">
                <a:solidFill>
                  <a:srgbClr val="002060"/>
                </a:solidFill>
              </a:rPr>
              <a:t>สังเกตว่าได้คะแนน </a:t>
            </a:r>
            <a:r>
              <a:rPr lang="en-US" sz="3600" b="1" dirty="0">
                <a:solidFill>
                  <a:srgbClr val="002060"/>
                </a:solidFill>
              </a:rPr>
              <a:t>Add On </a:t>
            </a:r>
            <a:r>
              <a:rPr lang="th-TH" sz="3600" b="1" dirty="0" smtClean="0">
                <a:solidFill>
                  <a:srgbClr val="002060"/>
                </a:solidFill>
              </a:rPr>
              <a:t>เพิ่มขึ้น</a:t>
            </a:r>
          </a:p>
          <a:p>
            <a:endParaRPr lang="th-TH" sz="3600" b="1" dirty="0" smtClean="0">
              <a:solidFill>
                <a:srgbClr val="002060"/>
              </a:solidFill>
            </a:endParaRPr>
          </a:p>
          <a:p>
            <a:r>
              <a:rPr lang="th-TH" sz="3600" dirty="0" smtClean="0"/>
              <a:t>(แต่ตัวตรวจล่าสุดไม่ผ่านนะครับ)</a:t>
            </a:r>
            <a:endParaRPr lang="th-TH" sz="3600" dirty="0"/>
          </a:p>
          <a:p>
            <a:endParaRPr lang="th-TH" dirty="0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500438" y="6072188"/>
            <a:ext cx="785812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3071813" y="2500313"/>
            <a:ext cx="454025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071813" y="4572000"/>
            <a:ext cx="1143000" cy="285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214414" y="214290"/>
            <a:ext cx="668484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</a:rPr>
              <a:t>รายงานผลการปฏิบัติงาน 12 แฟ้มปีงบประมาณ 2553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971549" y="1357295"/>
            <a:ext cx="76055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/>
              <a:t>ตุลามคม </a:t>
            </a:r>
            <a:r>
              <a:rPr lang="en-US" dirty="0"/>
              <a:t>	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2552</a:t>
            </a:r>
            <a:r>
              <a:rPr lang="en-US" dirty="0"/>
              <a:t> 		</a:t>
            </a:r>
            <a:r>
              <a:rPr lang="en-US" dirty="0">
                <a:solidFill>
                  <a:srgbClr val="FF0000"/>
                </a:solidFill>
              </a:rPr>
              <a:t>4,963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2,598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7,561</a:t>
            </a:r>
          </a:p>
          <a:p>
            <a:r>
              <a:rPr lang="th-TH" b="1" dirty="0"/>
              <a:t>พฤศจิกายน</a:t>
            </a:r>
            <a:r>
              <a:rPr lang="th-TH" dirty="0"/>
              <a:t> </a:t>
            </a:r>
            <a:r>
              <a:rPr lang="en-US" dirty="0"/>
              <a:t>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2552</a:t>
            </a:r>
            <a:r>
              <a:rPr lang="en-US" dirty="0"/>
              <a:t> 		</a:t>
            </a:r>
            <a:r>
              <a:rPr lang="en-US" dirty="0">
                <a:solidFill>
                  <a:srgbClr val="FF0000"/>
                </a:solidFill>
              </a:rPr>
              <a:t>4,752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3,280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8,032</a:t>
            </a:r>
          </a:p>
          <a:p>
            <a:r>
              <a:rPr lang="th-TH" b="1" dirty="0"/>
              <a:t>ธันวาคม</a:t>
            </a:r>
            <a:r>
              <a:rPr lang="th-TH" dirty="0"/>
              <a:t> </a:t>
            </a:r>
            <a:r>
              <a:rPr lang="en-US" dirty="0"/>
              <a:t>	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2552</a:t>
            </a: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4,843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3,270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8,113</a:t>
            </a:r>
          </a:p>
          <a:p>
            <a:r>
              <a:rPr lang="th-TH" b="1" dirty="0"/>
              <a:t>มกราคม</a:t>
            </a:r>
            <a:r>
              <a:rPr lang="th-TH" dirty="0"/>
              <a:t> </a:t>
            </a:r>
            <a:r>
              <a:rPr lang="en-US" dirty="0"/>
              <a:t>	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2553</a:t>
            </a: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4,825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3,348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8,233</a:t>
            </a:r>
          </a:p>
          <a:p>
            <a:r>
              <a:rPr lang="th-TH" b="1" dirty="0"/>
              <a:t>กุมภาพันธ์ </a:t>
            </a:r>
            <a:r>
              <a:rPr lang="en-US" dirty="0"/>
              <a:t>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2553</a:t>
            </a: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4,798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3,114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7,912</a:t>
            </a:r>
          </a:p>
          <a:p>
            <a:r>
              <a:rPr lang="th-TH" b="1" dirty="0"/>
              <a:t>มีนาคม</a:t>
            </a:r>
            <a:r>
              <a:rPr lang="th-TH" dirty="0"/>
              <a:t> </a:t>
            </a:r>
            <a:r>
              <a:rPr lang="en-US" dirty="0"/>
              <a:t>		</a:t>
            </a:r>
            <a:r>
              <a:rPr lang="en-US" b="1" dirty="0">
                <a:latin typeface="AngsanaUPC" pitchFamily="18" charset="-34"/>
                <a:cs typeface="AngsanaUPC" pitchFamily="18" charset="-34"/>
              </a:rPr>
              <a:t>2553</a:t>
            </a:r>
            <a:r>
              <a:rPr lang="en-US" dirty="0"/>
              <a:t>		</a:t>
            </a:r>
            <a:r>
              <a:rPr lang="en-US" dirty="0">
                <a:solidFill>
                  <a:srgbClr val="FF0000"/>
                </a:solidFill>
              </a:rPr>
              <a:t>3,250</a:t>
            </a:r>
            <a:r>
              <a:rPr lang="en-US" dirty="0"/>
              <a:t> + </a:t>
            </a:r>
            <a:r>
              <a:rPr lang="en-US" dirty="0">
                <a:solidFill>
                  <a:srgbClr val="00B050"/>
                </a:solidFill>
              </a:rPr>
              <a:t>2,218</a:t>
            </a:r>
            <a:r>
              <a:rPr lang="en-US" dirty="0"/>
              <a:t> = </a:t>
            </a:r>
            <a:r>
              <a:rPr lang="en-US" dirty="0" smtClean="0">
                <a:solidFill>
                  <a:schemeClr val="accent2"/>
                </a:solidFill>
              </a:rPr>
              <a:t>5,468</a:t>
            </a:r>
          </a:p>
          <a:p>
            <a:r>
              <a:rPr lang="th-TH" b="1" dirty="0" smtClean="0"/>
              <a:t>เมษายน</a:t>
            </a:r>
            <a:r>
              <a:rPr lang="th-TH" dirty="0" smtClean="0">
                <a:solidFill>
                  <a:schemeClr val="accent2"/>
                </a:solidFill>
              </a:rPr>
              <a:t>		</a:t>
            </a:r>
            <a:r>
              <a:rPr lang="th-TH" b="1" dirty="0" smtClean="0"/>
              <a:t>2553		</a:t>
            </a:r>
            <a:r>
              <a:rPr lang="en-US" dirty="0" smtClean="0">
                <a:solidFill>
                  <a:srgbClr val="FF0000"/>
                </a:solidFill>
              </a:rPr>
              <a:t>5,777</a:t>
            </a:r>
            <a:r>
              <a:rPr lang="en-US" dirty="0" smtClean="0"/>
              <a:t> 	     = </a:t>
            </a:r>
            <a:r>
              <a:rPr lang="en-US" dirty="0" smtClean="0">
                <a:solidFill>
                  <a:schemeClr val="accent2"/>
                </a:solidFill>
              </a:rPr>
              <a:t>5,777</a:t>
            </a:r>
          </a:p>
          <a:p>
            <a:r>
              <a:rPr lang="th-TH" b="1" dirty="0" smtClean="0"/>
              <a:t>พฤษภาคม	2553</a:t>
            </a:r>
            <a:r>
              <a:rPr lang="th-TH" b="1" dirty="0" smtClean="0">
                <a:solidFill>
                  <a:schemeClr val="accent2"/>
                </a:solidFill>
              </a:rPr>
              <a:t>		</a:t>
            </a:r>
            <a:r>
              <a:rPr lang="en-US" dirty="0" smtClean="0">
                <a:solidFill>
                  <a:srgbClr val="FF0000"/>
                </a:solidFill>
              </a:rPr>
              <a:t>9,230</a:t>
            </a:r>
            <a:r>
              <a:rPr lang="en-US" dirty="0" smtClean="0">
                <a:solidFill>
                  <a:schemeClr val="accent2"/>
                </a:solidFill>
              </a:rPr>
              <a:t>		     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accent2"/>
                </a:solidFill>
              </a:rPr>
              <a:t> 9,230</a:t>
            </a:r>
          </a:p>
          <a:p>
            <a:r>
              <a:rPr lang="th-TH" b="1" dirty="0" smtClean="0"/>
              <a:t>มิถุนายน		2553</a:t>
            </a:r>
            <a:r>
              <a:rPr lang="th-TH" b="1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       	</a:t>
            </a:r>
            <a:r>
              <a:rPr lang="en-US" dirty="0" smtClean="0">
                <a:solidFill>
                  <a:srgbClr val="FF0000"/>
                </a:solidFill>
              </a:rPr>
              <a:t>10,919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+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rgbClr val="009900"/>
                </a:solidFill>
              </a:rPr>
              <a:t>483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en-US" dirty="0" smtClean="0"/>
              <a:t>=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11,402</a:t>
            </a:r>
          </a:p>
          <a:p>
            <a:r>
              <a:rPr lang="th-TH" b="1" dirty="0" smtClean="0"/>
              <a:t>กรกฎาคม	2553		</a:t>
            </a:r>
            <a:r>
              <a:rPr lang="en-US" dirty="0" smtClean="0">
                <a:solidFill>
                  <a:srgbClr val="FF0000"/>
                </a:solidFill>
              </a:rPr>
              <a:t>11,544</a:t>
            </a:r>
            <a:r>
              <a:rPr lang="en-US" dirty="0" smtClean="0"/>
              <a:t>	</a:t>
            </a:r>
            <a:r>
              <a:rPr lang="th-TH" dirty="0" smtClean="0"/>
              <a:t>        </a:t>
            </a:r>
            <a:r>
              <a:rPr lang="en-US" dirty="0" smtClean="0"/>
              <a:t>= </a:t>
            </a:r>
            <a:r>
              <a:rPr lang="en-US" dirty="0" smtClean="0">
                <a:solidFill>
                  <a:schemeClr val="accent2"/>
                </a:solidFill>
              </a:rPr>
              <a:t>11,544</a:t>
            </a:r>
            <a:endParaRPr lang="th-TH" b="1" dirty="0" smtClean="0"/>
          </a:p>
          <a:p>
            <a:r>
              <a:rPr lang="th-TH" b="1" dirty="0" smtClean="0"/>
              <a:t>สิงหาคม		2553		</a:t>
            </a:r>
            <a:r>
              <a:rPr lang="en-US" dirty="0" smtClean="0">
                <a:solidFill>
                  <a:srgbClr val="FF0000"/>
                </a:solidFill>
              </a:rPr>
              <a:t>11,045</a:t>
            </a:r>
            <a:r>
              <a:rPr lang="en-US" dirty="0" smtClean="0">
                <a:solidFill>
                  <a:schemeClr val="accent2"/>
                </a:solidFill>
              </a:rPr>
              <a:t>	    </a:t>
            </a:r>
            <a:r>
              <a:rPr lang="en-US" dirty="0" smtClean="0"/>
              <a:t> = </a:t>
            </a:r>
            <a:r>
              <a:rPr lang="en-US" dirty="0" smtClean="0">
                <a:solidFill>
                  <a:schemeClr val="accent2"/>
                </a:solidFill>
              </a:rPr>
              <a:t>11,045</a:t>
            </a:r>
            <a:endParaRPr lang="th-TH" dirty="0" smtClean="0">
              <a:solidFill>
                <a:schemeClr val="accent2"/>
              </a:solidFill>
            </a:endParaRPr>
          </a:p>
          <a:p>
            <a:r>
              <a:rPr lang="th-TH" b="1" dirty="0" smtClean="0"/>
              <a:t>กันยายน		2553		</a:t>
            </a:r>
            <a:r>
              <a:rPr lang="en-US" dirty="0" smtClean="0">
                <a:solidFill>
                  <a:srgbClr val="FF0000"/>
                </a:solidFill>
              </a:rPr>
              <a:t>9,921		     </a:t>
            </a:r>
            <a:r>
              <a:rPr lang="en-US" dirty="0" smtClean="0"/>
              <a:t>=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9,921</a:t>
            </a:r>
            <a:r>
              <a:rPr lang="th-TH" b="1" dirty="0" smtClean="0"/>
              <a:t>	</a:t>
            </a:r>
            <a:endParaRPr lang="th-TH" dirty="0">
              <a:solidFill>
                <a:schemeClr val="accent2"/>
              </a:solidFill>
            </a:endParaRPr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429124" y="857232"/>
            <a:ext cx="4217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/>
              <a:t>คะแนนเดิม </a:t>
            </a:r>
            <a:r>
              <a:rPr lang="en-US"/>
              <a:t>+ </a:t>
            </a:r>
            <a:r>
              <a:rPr lang="th-TH"/>
              <a:t>ปรับแต่ง </a:t>
            </a:r>
            <a:r>
              <a:rPr lang="en-US"/>
              <a:t> = </a:t>
            </a:r>
            <a:r>
              <a:rPr lang="th-TH"/>
              <a:t> คะแนนใหม่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864399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ข้อเสียโปรแกรมเดิม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en-US" dirty="0" smtClean="0">
                <a:latin typeface="AngsanaUPC" pitchFamily="18" charset="-34"/>
                <a:cs typeface="AngsanaUPC" pitchFamily="18" charset="-34"/>
              </a:rPr>
              <a:t>1.Admid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ชื่อซ้ำและ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Dischart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เอง บางครั้ง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Admid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ไม่ได้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2.ห้องคลินิกพิมพ์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HN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เรียกคนไข้ไม่ได้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3.เรียก 12 แฟ้ม รหัส รพ. ยังเป็นพระปกเกล้าอยู่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4.ห้องเงินค้างบ่อย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5.บางคนคิดเงินแล้วเด้งออกจากโปรแกรมตลอด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6.ไม่มีรายงานรูปแบบประกันสังคม และ นค.1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7.ต้องเปลี่ยนรายงานประกันสังคมแบบแยกค่าใช้จ่าย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8.ยอดสรุปห้องเงินรายวันมักไม่ตรงกับความจริง และต้องการรายละเอียดมากขึ้น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9.รายงานประกันต่างด้าว ไม่ละเอียด ต้องการแยกชาย/หญิง  ขึ้นทบ./ไม่ขึ้นทบ. ประเภท ลาว เขมร พม่า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10.คิดจำนวนของหัตถการไม่ได้ ต้องเพิ่มรายการแทน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en-US" dirty="0" smtClean="0">
                <a:latin typeface="AngsanaUPC" pitchFamily="18" charset="-34"/>
                <a:cs typeface="AngsanaUPC" pitchFamily="18" charset="-34"/>
              </a:rPr>
              <a:t>11.EPI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ใส่วัคซีนได้ตัวเดียว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12.โปรแกรมดึง 12 แฟ้ม ดึงออกมาไม่สมบูรณ์ ขาดหายเยอะ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13.การกรอกข้อมูลซ้ำซ้อน ข้อมูลเหมือนกันแต่ลง 2-3 ที่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072552ผิ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192588" y="346868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1155700" y="3692525"/>
            <a:ext cx="6796088" cy="3151188"/>
          </a:xfrm>
          <a:prstGeom prst="rect">
            <a:avLst/>
          </a:prstGeom>
          <a:solidFill>
            <a:schemeClr val="bg1"/>
          </a:solidFill>
          <a:ln w="25400">
            <a:solidFill>
              <a:srgbClr val="00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FF0000"/>
                </a:solidFill>
              </a:rPr>
              <a:t>รหัสโรงพยาบาลส่งออกมาผิด</a:t>
            </a:r>
          </a:p>
          <a:p>
            <a:r>
              <a:rPr lang="th-TH" b="1">
                <a:solidFill>
                  <a:srgbClr val="FF0000"/>
                </a:solidFill>
              </a:rPr>
              <a:t>แฟ้ม </a:t>
            </a:r>
            <a:r>
              <a:rPr lang="en-US" b="1">
                <a:solidFill>
                  <a:srgbClr val="FF0000"/>
                </a:solidFill>
              </a:rPr>
              <a:t>PAT </a:t>
            </a:r>
            <a:r>
              <a:rPr lang="th-TH" b="1">
                <a:solidFill>
                  <a:srgbClr val="FF0000"/>
                </a:solidFill>
              </a:rPr>
              <a:t>มีผู้รับบริการ </a:t>
            </a:r>
            <a:r>
              <a:rPr lang="en-US" b="1">
                <a:solidFill>
                  <a:srgbClr val="FF0000"/>
                </a:solidFill>
              </a:rPr>
              <a:t>677 </a:t>
            </a:r>
            <a:r>
              <a:rPr lang="th-TH" b="1">
                <a:solidFill>
                  <a:srgbClr val="FF0000"/>
                </a:solidFill>
              </a:rPr>
              <a:t>คนในเดือน </a:t>
            </a:r>
            <a:r>
              <a:rPr lang="en-US" b="1">
                <a:solidFill>
                  <a:srgbClr val="FF0000"/>
                </a:solidFill>
              </a:rPr>
              <a:t>!!!!</a:t>
            </a:r>
          </a:p>
          <a:p>
            <a:r>
              <a:rPr lang="th-TH" b="1">
                <a:solidFill>
                  <a:srgbClr val="FF0000"/>
                </a:solidFill>
              </a:rPr>
              <a:t>แฟ้ม </a:t>
            </a:r>
            <a:r>
              <a:rPr lang="en-US" b="1">
                <a:solidFill>
                  <a:srgbClr val="FF0000"/>
                </a:solidFill>
              </a:rPr>
              <a:t>OPD </a:t>
            </a:r>
            <a:r>
              <a:rPr lang="th-TH" b="1">
                <a:solidFill>
                  <a:srgbClr val="FF0000"/>
                </a:solidFill>
              </a:rPr>
              <a:t>คนมาน้อยกว่าสิทธิ์ของ </a:t>
            </a:r>
            <a:r>
              <a:rPr lang="en-US" b="1">
                <a:solidFill>
                  <a:srgbClr val="FF0000"/>
                </a:solidFill>
              </a:rPr>
              <a:t>INS </a:t>
            </a:r>
            <a:r>
              <a:rPr lang="th-TH" b="1">
                <a:solidFill>
                  <a:srgbClr val="FF0000"/>
                </a:solidFill>
              </a:rPr>
              <a:t>มาก</a:t>
            </a:r>
          </a:p>
          <a:p>
            <a:r>
              <a:rPr lang="th-TH" b="1">
                <a:solidFill>
                  <a:srgbClr val="FF0000"/>
                </a:solidFill>
              </a:rPr>
              <a:t>แฟ้ม </a:t>
            </a:r>
            <a:r>
              <a:rPr lang="en-US" b="1">
                <a:solidFill>
                  <a:srgbClr val="FF0000"/>
                </a:solidFill>
              </a:rPr>
              <a:t>CHA </a:t>
            </a:r>
            <a:r>
              <a:rPr lang="th-TH" b="1">
                <a:solidFill>
                  <a:srgbClr val="FF0000"/>
                </a:solidFill>
              </a:rPr>
              <a:t>รายละเอียดการเงินมี </a:t>
            </a:r>
            <a:r>
              <a:rPr lang="en-US" b="1">
                <a:solidFill>
                  <a:srgbClr val="FF0000"/>
                </a:solidFill>
              </a:rPr>
              <a:t>1164 </a:t>
            </a:r>
            <a:r>
              <a:rPr lang="th-TH" b="1">
                <a:solidFill>
                  <a:srgbClr val="FF0000"/>
                </a:solidFill>
              </a:rPr>
              <a:t>รายการ</a:t>
            </a:r>
          </a:p>
          <a:p>
            <a:r>
              <a:rPr lang="th-TH" b="1">
                <a:solidFill>
                  <a:srgbClr val="FF0000"/>
                </a:solidFill>
              </a:rPr>
              <a:t>แฟ้ม </a:t>
            </a:r>
            <a:r>
              <a:rPr lang="en-US" b="1">
                <a:solidFill>
                  <a:srgbClr val="FF0000"/>
                </a:solidFill>
              </a:rPr>
              <a:t>CHT </a:t>
            </a:r>
            <a:r>
              <a:rPr lang="th-TH" b="1">
                <a:solidFill>
                  <a:srgbClr val="FF0000"/>
                </a:solidFill>
              </a:rPr>
              <a:t>มียอดชำระเงิน </a:t>
            </a:r>
            <a:r>
              <a:rPr lang="en-US" b="1">
                <a:solidFill>
                  <a:srgbClr val="FF0000"/>
                </a:solidFill>
              </a:rPr>
              <a:t>213 </a:t>
            </a:r>
            <a:r>
              <a:rPr lang="th-TH" b="1">
                <a:solidFill>
                  <a:srgbClr val="FF0000"/>
                </a:solidFill>
              </a:rPr>
              <a:t>ราย </a:t>
            </a:r>
            <a:r>
              <a:rPr lang="en-US" b="1">
                <a:solidFill>
                  <a:srgbClr val="FF0000"/>
                </a:solidFill>
              </a:rPr>
              <a:t>!!!!</a:t>
            </a:r>
          </a:p>
          <a:p>
            <a:r>
              <a:rPr lang="th-TH" b="1">
                <a:solidFill>
                  <a:srgbClr val="FF0000"/>
                </a:solidFill>
              </a:rPr>
              <a:t>ข้อมูลรวมทั้งหมด  </a:t>
            </a:r>
            <a:r>
              <a:rPr lang="en-US" b="1">
                <a:solidFill>
                  <a:srgbClr val="FF0000"/>
                </a:solidFill>
              </a:rPr>
              <a:t>18,466 </a:t>
            </a:r>
            <a:r>
              <a:rPr lang="th-TH" b="1">
                <a:solidFill>
                  <a:srgbClr val="FF0000"/>
                </a:solidFill>
              </a:rPr>
              <a:t>เท่านั้น</a:t>
            </a:r>
            <a:endParaRPr lang="en-US" b="1">
              <a:solidFill>
                <a:srgbClr val="FF0000"/>
              </a:solidFill>
            </a:endParaRPr>
          </a:p>
          <a:p>
            <a:r>
              <a:rPr lang="th-TH" sz="3200" b="1">
                <a:solidFill>
                  <a:srgbClr val="FF0000"/>
                </a:solidFill>
              </a:rPr>
              <a:t>จึงเร่งประชุมหาทางแก้ไขเป็นการด่วน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3077" name="Rectangle 8"/>
          <p:cNvSpPr>
            <a:spLocks noChangeArrowheads="1"/>
          </p:cNvSpPr>
          <p:nvPr/>
        </p:nvSpPr>
        <p:spPr bwMode="auto">
          <a:xfrm>
            <a:off x="2843213" y="1057275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8" name="Rectangle 9"/>
          <p:cNvSpPr>
            <a:spLocks noChangeArrowheads="1"/>
          </p:cNvSpPr>
          <p:nvPr/>
        </p:nvSpPr>
        <p:spPr bwMode="auto">
          <a:xfrm>
            <a:off x="2830513" y="1412875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2846388" y="2890838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80" name="Rectangle 11"/>
          <p:cNvSpPr>
            <a:spLocks noChangeArrowheads="1"/>
          </p:cNvSpPr>
          <p:nvPr/>
        </p:nvSpPr>
        <p:spPr bwMode="auto">
          <a:xfrm>
            <a:off x="2846388" y="3055938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3081" name="Rectangle 12"/>
          <p:cNvSpPr>
            <a:spLocks noChangeArrowheads="1"/>
          </p:cNvSpPr>
          <p:nvPr/>
        </p:nvSpPr>
        <p:spPr bwMode="auto">
          <a:xfrm>
            <a:off x="5567363" y="354013"/>
            <a:ext cx="1512887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14.ลงข้อมูลหลายหน้าทำให้ไม่มีเวลาบริการ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15.ค่า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แล็ป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เอ็กเรย์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และค่าใช้จ่ายผู้ป่วยใน ไม่ออกที่ห้องเงิน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16.รายการหัตถการมีเยอะมาก เสียเวลาค้นหานาน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17.ราคาไม่ตรงกับการให้บริการจริงทั้งหัตถการ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แล็ป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เอ็กเรย์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18.มีปัญหาเรื่องการเปลี่ยนสิทธิ์ ต้องคอยบอกให้เปลี่ยน การดำเดินการซับซ้อนและล่าช้าขึ้นมาก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19.มีหัตการห้องฟันนิดเดียวแถมราคายังไม่ตรง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20.รายงานดึงแล้วค้าง โหลดข้อมูลไม่ไหว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21.ข้อมูลแฟ้ม ส่งต่อผู้ป่วยนอกไม่ออก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orf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และหัตถการผู้ป่วยนอกไม่ออก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oop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22.การดึงข้อมูล 12 แฟ้มมักจะมีข้อมูลวันที่ 30-31 ข้ามไปเป็นข้อมูลของเดือนถัดไป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23.การดึงข้อมูลออกมาตรวจสอบมีไม่ครบตามรายการที่ให้บริการ และราคาก็ไม่ตรง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24.ไม่มีการตรวจสอบ ไพมารีไดแอก ฉะนั้นจะใส่โรคไดก็ได้ แต่ไม่ได้เงิน 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25.รายการหัตถการเหมาจ่าย ในโปแกรมไม่มีให้เลือกต้องจดจำเอง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26.บางครั้งการตัดสต็อกยาไม่ตรง และยาที่คงเหลือก็ไม่ตรง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27.ไม่มีการตรวจสอบเพศเพราะผู้ป่วนในชายสามารถไปห้องคลอดได้</a:t>
            </a: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lvl="0"/>
            <a:r>
              <a:rPr lang="th-TH" dirty="0" smtClean="0">
                <a:latin typeface="AngsanaUPC" pitchFamily="18" charset="-34"/>
                <a:cs typeface="AngsanaUPC" pitchFamily="18" charset="-34"/>
              </a:rPr>
              <a:t>28.รายงานลูกหนี้ไม่ละเอียดพอ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47220" y="3857628"/>
            <a:ext cx="5796780" cy="31547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th-TH" sz="19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ขอบคุณ</a:t>
            </a:r>
          </a:p>
        </p:txBody>
      </p:sp>
      <p:sp>
        <p:nvSpPr>
          <p:cNvPr id="5" name="เมฆ 4"/>
          <p:cNvSpPr/>
          <p:nvPr/>
        </p:nvSpPr>
        <p:spPr>
          <a:xfrm>
            <a:off x="4857753" y="214290"/>
            <a:ext cx="2286016" cy="85727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6" name="พระจันทร์ 5"/>
          <p:cNvSpPr/>
          <p:nvPr/>
        </p:nvSpPr>
        <p:spPr>
          <a:xfrm>
            <a:off x="7358082" y="142852"/>
            <a:ext cx="785812" cy="928687"/>
          </a:xfrm>
          <a:prstGeom prst="mo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เมฆ 6"/>
          <p:cNvSpPr/>
          <p:nvPr/>
        </p:nvSpPr>
        <p:spPr>
          <a:xfrm>
            <a:off x="7500958" y="3000372"/>
            <a:ext cx="1428760" cy="78580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357158" y="3500438"/>
            <a:ext cx="66159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rgbClr val="FF0066"/>
                </a:solidFill>
              </a:rPr>
              <a:t>ขอบคุณทุกๆคนที่ร่วมแรงร่วมใจบันทึกข้อมูล</a:t>
            </a:r>
          </a:p>
          <a:p>
            <a:r>
              <a:rPr lang="th-TH" sz="4000" b="1" dirty="0">
                <a:solidFill>
                  <a:srgbClr val="FF0066"/>
                </a:solidFill>
              </a:rPr>
              <a:t>และมาประชุมทุกๆครั้ง  เพื่อ</a:t>
            </a:r>
            <a:r>
              <a:rPr lang="th-TH" sz="4000" b="1" dirty="0" smtClean="0">
                <a:solidFill>
                  <a:srgbClr val="FF0066"/>
                </a:solidFill>
              </a:rPr>
              <a:t>โรงพยาบาลของเรา</a:t>
            </a:r>
            <a:endParaRPr lang="th-TH" sz="4000" b="1" dirty="0">
              <a:solidFill>
                <a:srgbClr val="FF006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5720" y="1142984"/>
            <a:ext cx="854374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</a:rPr>
              <a:t>คะแนน</a:t>
            </a:r>
            <a:r>
              <a:rPr lang="th-TH" b="1" dirty="0">
                <a:solidFill>
                  <a:srgbClr val="002060"/>
                </a:solidFill>
              </a:rPr>
              <a:t>ที่ถูกปรับแต่ง</a:t>
            </a:r>
            <a:r>
              <a:rPr lang="th-TH" b="1" dirty="0" smtClean="0">
                <a:solidFill>
                  <a:srgbClr val="002060"/>
                </a:solidFill>
              </a:rPr>
              <a:t>แล้วจากโปรแกรมเก่าจะดี</a:t>
            </a:r>
            <a:r>
              <a:rPr lang="th-TH" b="1" dirty="0">
                <a:solidFill>
                  <a:srgbClr val="002060"/>
                </a:solidFill>
              </a:rPr>
              <a:t>ขึ้นมา</a:t>
            </a:r>
            <a:r>
              <a:rPr lang="th-TH" b="1" dirty="0" smtClean="0">
                <a:solidFill>
                  <a:srgbClr val="002060"/>
                </a:solidFill>
              </a:rPr>
              <a:t>มาก   แต่ก็ไม่ผ่านตัวตรวจใหม่ล่าสุด</a:t>
            </a:r>
          </a:p>
          <a:p>
            <a:r>
              <a:rPr lang="th-TH" b="1" dirty="0" smtClean="0">
                <a:solidFill>
                  <a:srgbClr val="002060"/>
                </a:solidFill>
              </a:rPr>
              <a:t>เพราะรหัสคลินิกที่ส่งออกมาไม่ตรงกัน ต้องแก้ไขอีก  อีกทั้งยัง</a:t>
            </a:r>
            <a:r>
              <a:rPr lang="th-TH" b="1" dirty="0">
                <a:solidFill>
                  <a:srgbClr val="002060"/>
                </a:solidFill>
              </a:rPr>
              <a:t>ไม่เท่า</a:t>
            </a:r>
            <a:r>
              <a:rPr lang="th-TH" b="1" dirty="0" smtClean="0">
                <a:solidFill>
                  <a:srgbClr val="002060"/>
                </a:solidFill>
              </a:rPr>
              <a:t>โปรแกรม</a:t>
            </a:r>
          </a:p>
          <a:p>
            <a:r>
              <a:rPr lang="th-TH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Hosxp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th-TH" b="1" dirty="0">
                <a:solidFill>
                  <a:srgbClr val="002060"/>
                </a:solidFill>
              </a:rPr>
              <a:t>ซึ่งมีฐานคะแนนที่ </a:t>
            </a:r>
            <a:r>
              <a:rPr lang="en-US" b="1" dirty="0">
                <a:solidFill>
                  <a:srgbClr val="002060"/>
                </a:solidFill>
              </a:rPr>
              <a:t>11,000 </a:t>
            </a:r>
            <a:r>
              <a:rPr lang="th-TH" b="1" dirty="0" smtClean="0">
                <a:solidFill>
                  <a:srgbClr val="002060"/>
                </a:solidFill>
              </a:rPr>
              <a:t>ด้วย</a:t>
            </a:r>
            <a:r>
              <a:rPr lang="th-TH" b="1" dirty="0">
                <a:solidFill>
                  <a:srgbClr val="002060"/>
                </a:solidFill>
              </a:rPr>
              <a:t>เหตุเพราะโปรแกรมเก่าส่งข้อมูล</a:t>
            </a:r>
            <a:r>
              <a:rPr lang="th-TH" b="1" dirty="0" smtClean="0">
                <a:solidFill>
                  <a:srgbClr val="002060"/>
                </a:solidFill>
              </a:rPr>
              <a:t>ออกมา</a:t>
            </a:r>
          </a:p>
          <a:p>
            <a:r>
              <a:rPr lang="th-TH" b="1" dirty="0" smtClean="0">
                <a:solidFill>
                  <a:srgbClr val="002060"/>
                </a:solidFill>
              </a:rPr>
              <a:t>ได้</a:t>
            </a:r>
            <a:r>
              <a:rPr lang="th-TH" b="1" dirty="0">
                <a:solidFill>
                  <a:srgbClr val="002060"/>
                </a:solidFill>
              </a:rPr>
              <a:t>ไม่ครบทุกแฟ้มและต้องมีการ</a:t>
            </a:r>
            <a:r>
              <a:rPr lang="th-TH" b="1" dirty="0" smtClean="0">
                <a:solidFill>
                  <a:srgbClr val="002060"/>
                </a:solidFill>
              </a:rPr>
              <a:t>ปรับแต่งอีก</a:t>
            </a:r>
            <a:r>
              <a:rPr lang="th-TH" b="1" dirty="0">
                <a:solidFill>
                  <a:srgbClr val="002060"/>
                </a:solidFill>
              </a:rPr>
              <a:t>มากเกินไป ที่สำคัญ</a:t>
            </a:r>
            <a:r>
              <a:rPr lang="th-TH" b="1" dirty="0" smtClean="0">
                <a:solidFill>
                  <a:srgbClr val="002060"/>
                </a:solidFill>
              </a:rPr>
              <a:t>โปรแกรมใหม่สนับสนุน</a:t>
            </a:r>
          </a:p>
          <a:p>
            <a:r>
              <a:rPr lang="th-TH" b="1" dirty="0" smtClean="0">
                <a:solidFill>
                  <a:srgbClr val="002060"/>
                </a:solidFill>
              </a:rPr>
              <a:t>ต่อ</a:t>
            </a:r>
            <a:r>
              <a:rPr lang="th-TH" b="1" dirty="0">
                <a:solidFill>
                  <a:srgbClr val="002060"/>
                </a:solidFill>
              </a:rPr>
              <a:t>งาน</a:t>
            </a:r>
            <a:r>
              <a:rPr lang="th-TH" b="1" dirty="0" smtClean="0">
                <a:solidFill>
                  <a:srgbClr val="002060"/>
                </a:solidFill>
              </a:rPr>
              <a:t>บริการด้วย</a:t>
            </a:r>
            <a:endParaRPr lang="th-TH" b="1" dirty="0">
              <a:solidFill>
                <a:srgbClr val="002060"/>
              </a:solidFill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85720" y="6324731"/>
            <a:ext cx="454182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002060"/>
                </a:solidFill>
              </a:rPr>
              <a:t>พบกันใหม่ใน </a:t>
            </a:r>
            <a:r>
              <a:rPr lang="en-US" b="1" dirty="0" smtClean="0">
                <a:solidFill>
                  <a:srgbClr val="002060"/>
                </a:solidFill>
              </a:rPr>
              <a:t>EP.3 </a:t>
            </a:r>
            <a:r>
              <a:rPr lang="th-TH" b="1" dirty="0" smtClean="0">
                <a:solidFill>
                  <a:srgbClr val="002060"/>
                </a:solidFill>
              </a:rPr>
              <a:t>ข้อมูลคุณภาพ 43 แฟ้ม</a:t>
            </a:r>
            <a:endParaRPr lang="th-TH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072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5088" y="3382963"/>
            <a:ext cx="9001125" cy="3517900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002060"/>
                </a:solidFill>
              </a:rPr>
              <a:t>เนื่องจากตัวส่งออกข้อมูลของโปรแกรมได้ถูกพัฒนาใหม่นานแล้ว   แต่ทางเจ้าหน้าที่ทั้งสองโรงพยาบาลไม่ทราบ จึงขอตัวดึงข้อมูลตัวใหม่แล้วทำการส่งออกดังนี้</a:t>
            </a:r>
          </a:p>
          <a:p>
            <a:r>
              <a:rPr lang="th-TH" b="1">
                <a:solidFill>
                  <a:srgbClr val="002060"/>
                </a:solidFill>
              </a:rPr>
              <a:t>รหัสโรงพยาบาลส่งออกมาถูกแล้ว</a:t>
            </a:r>
          </a:p>
          <a:p>
            <a:r>
              <a:rPr lang="th-TH" b="1">
                <a:solidFill>
                  <a:srgbClr val="002060"/>
                </a:solidFill>
              </a:rPr>
              <a:t>แฟ้ม </a:t>
            </a:r>
            <a:r>
              <a:rPr lang="en-US" b="1">
                <a:solidFill>
                  <a:srgbClr val="002060"/>
                </a:solidFill>
              </a:rPr>
              <a:t>PAT </a:t>
            </a:r>
            <a:r>
              <a:rPr lang="th-TH" b="1">
                <a:solidFill>
                  <a:srgbClr val="002060"/>
                </a:solidFill>
              </a:rPr>
              <a:t>มีผู้รับบริการค่อนข้างตรงความเป็นจริง</a:t>
            </a:r>
            <a:endParaRPr lang="en-US" b="1">
              <a:solidFill>
                <a:srgbClr val="002060"/>
              </a:solidFill>
            </a:endParaRPr>
          </a:p>
          <a:p>
            <a:r>
              <a:rPr lang="th-TH" b="1">
                <a:solidFill>
                  <a:srgbClr val="002060"/>
                </a:solidFill>
              </a:rPr>
              <a:t>แฟ้ม </a:t>
            </a:r>
            <a:r>
              <a:rPr lang="en-US" b="1">
                <a:solidFill>
                  <a:srgbClr val="002060"/>
                </a:solidFill>
              </a:rPr>
              <a:t>OPD </a:t>
            </a:r>
            <a:r>
              <a:rPr lang="th-TH" b="1">
                <a:solidFill>
                  <a:srgbClr val="002060"/>
                </a:solidFill>
              </a:rPr>
              <a:t>กับสิทธิ์ของ </a:t>
            </a:r>
            <a:r>
              <a:rPr lang="en-US" b="1">
                <a:solidFill>
                  <a:srgbClr val="002060"/>
                </a:solidFill>
              </a:rPr>
              <a:t>INS </a:t>
            </a:r>
            <a:r>
              <a:rPr lang="th-TH" b="1">
                <a:solidFill>
                  <a:srgbClr val="002060"/>
                </a:solidFill>
              </a:rPr>
              <a:t>ใกล้เคียงกัน</a:t>
            </a:r>
          </a:p>
          <a:p>
            <a:r>
              <a:rPr lang="th-TH" b="1">
                <a:solidFill>
                  <a:srgbClr val="002060"/>
                </a:solidFill>
              </a:rPr>
              <a:t>แฟ้ม </a:t>
            </a:r>
            <a:r>
              <a:rPr lang="en-US" b="1">
                <a:solidFill>
                  <a:srgbClr val="002060"/>
                </a:solidFill>
              </a:rPr>
              <a:t>CHA </a:t>
            </a:r>
            <a:r>
              <a:rPr lang="th-TH" b="1">
                <a:solidFill>
                  <a:srgbClr val="002060"/>
                </a:solidFill>
              </a:rPr>
              <a:t>รายละเอียดการเงินเพิ่มขึ้นมาก</a:t>
            </a:r>
          </a:p>
          <a:p>
            <a:r>
              <a:rPr lang="th-TH" b="1">
                <a:solidFill>
                  <a:srgbClr val="002060"/>
                </a:solidFill>
              </a:rPr>
              <a:t>แฟ้ม </a:t>
            </a:r>
            <a:r>
              <a:rPr lang="en-US" b="1">
                <a:solidFill>
                  <a:srgbClr val="002060"/>
                </a:solidFill>
              </a:rPr>
              <a:t>CHT </a:t>
            </a:r>
            <a:r>
              <a:rPr lang="th-TH" b="1">
                <a:solidFill>
                  <a:srgbClr val="002060"/>
                </a:solidFill>
              </a:rPr>
              <a:t>ชำระเงินค่อนข้างตรงความเป็นจริง</a:t>
            </a:r>
          </a:p>
          <a:p>
            <a:r>
              <a:rPr lang="th-TH" b="1">
                <a:solidFill>
                  <a:srgbClr val="002060"/>
                </a:solidFill>
              </a:rPr>
              <a:t>ข้อมูลรวมทั้งหมดเพิ่มขึ้นเป็น </a:t>
            </a:r>
            <a:r>
              <a:rPr lang="en-US" b="1">
                <a:solidFill>
                  <a:srgbClr val="002060"/>
                </a:solidFill>
              </a:rPr>
              <a:t>49,513</a:t>
            </a:r>
            <a:endParaRPr lang="th-TH" b="1">
              <a:solidFill>
                <a:srgbClr val="002060"/>
              </a:solidFill>
            </a:endParaRP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2843213" y="1057275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830513" y="1412875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2846388" y="2863850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3" name="Rectangle 9"/>
          <p:cNvSpPr>
            <a:spLocks noChangeArrowheads="1"/>
          </p:cNvSpPr>
          <p:nvPr/>
        </p:nvSpPr>
        <p:spPr bwMode="auto">
          <a:xfrm>
            <a:off x="2846388" y="3055938"/>
            <a:ext cx="649287" cy="16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5567363" y="354013"/>
            <a:ext cx="1512887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72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5088" y="3446463"/>
            <a:ext cx="9001125" cy="3090862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002060"/>
                </a:solidFill>
              </a:rPr>
              <a:t>จากตัวส่งออกที่ได้ ทำให้ข้อมูลมีปริมาณมากขึ้น แต่</a:t>
            </a:r>
            <a:r>
              <a:rPr lang="en-US" b="1">
                <a:solidFill>
                  <a:srgbClr val="002060"/>
                </a:solidFill>
              </a:rPr>
              <a:t>…</a:t>
            </a:r>
            <a:r>
              <a:rPr lang="th-TH" b="1">
                <a:solidFill>
                  <a:srgbClr val="002060"/>
                </a:solidFill>
              </a:rPr>
              <a:t>คุณภาพนั้นยังไม่สมบูรณ์  ดังนี้</a:t>
            </a:r>
          </a:p>
          <a:p>
            <a:r>
              <a:rPr lang="en-US" b="1">
                <a:solidFill>
                  <a:srgbClr val="002060"/>
                </a:solidFill>
              </a:rPr>
              <a:t>1.</a:t>
            </a:r>
            <a:r>
              <a:rPr lang="th-TH" b="1">
                <a:solidFill>
                  <a:srgbClr val="002060"/>
                </a:solidFill>
              </a:rPr>
              <a:t>แฟ้ม </a:t>
            </a:r>
            <a:r>
              <a:rPr lang="en-US" b="1">
                <a:solidFill>
                  <a:srgbClr val="002060"/>
                </a:solidFill>
              </a:rPr>
              <a:t>PAT </a:t>
            </a:r>
            <a:r>
              <a:rPr lang="th-TH" b="1">
                <a:solidFill>
                  <a:srgbClr val="002060"/>
                </a:solidFill>
              </a:rPr>
              <a:t>ผิด </a:t>
            </a:r>
            <a:r>
              <a:rPr lang="en-US" b="1">
                <a:solidFill>
                  <a:srgbClr val="002060"/>
                </a:solidFill>
              </a:rPr>
              <a:t>1940 </a:t>
            </a:r>
            <a:r>
              <a:rPr lang="th-TH" b="1">
                <a:solidFill>
                  <a:srgbClr val="002060"/>
                </a:solidFill>
              </a:rPr>
              <a:t>รายการ</a:t>
            </a:r>
            <a:r>
              <a:rPr lang="en-US" b="1">
                <a:solidFill>
                  <a:srgbClr val="002060"/>
                </a:solidFill>
              </a:rPr>
              <a:t>,OPD 165 </a:t>
            </a:r>
            <a:r>
              <a:rPr lang="th-TH" b="1">
                <a:solidFill>
                  <a:srgbClr val="002060"/>
                </a:solidFill>
              </a:rPr>
              <a:t>รายการ</a:t>
            </a:r>
            <a:r>
              <a:rPr lang="en-US" b="1">
                <a:solidFill>
                  <a:srgbClr val="002060"/>
                </a:solidFill>
              </a:rPr>
              <a:t>,ODX 158 </a:t>
            </a:r>
            <a:r>
              <a:rPr lang="th-TH" b="1">
                <a:solidFill>
                  <a:srgbClr val="002060"/>
                </a:solidFill>
              </a:rPr>
              <a:t>รายการ</a:t>
            </a:r>
          </a:p>
          <a:p>
            <a:r>
              <a:rPr lang="en-US" b="1">
                <a:solidFill>
                  <a:srgbClr val="002060"/>
                </a:solidFill>
              </a:rPr>
              <a:t>2.</a:t>
            </a:r>
            <a:r>
              <a:rPr lang="th-TH" b="1">
                <a:solidFill>
                  <a:srgbClr val="002060"/>
                </a:solidFill>
              </a:rPr>
              <a:t>แฟ้ม </a:t>
            </a:r>
            <a:r>
              <a:rPr lang="en-US" b="1">
                <a:solidFill>
                  <a:srgbClr val="002060"/>
                </a:solidFill>
              </a:rPr>
              <a:t>OOP,ORF,IOP </a:t>
            </a:r>
            <a:r>
              <a:rPr lang="th-TH" b="1">
                <a:solidFill>
                  <a:srgbClr val="002060"/>
                </a:solidFill>
              </a:rPr>
              <a:t>ไม่มีข้อมูลอะไรส่งออกมาเลย</a:t>
            </a:r>
          </a:p>
          <a:p>
            <a:endParaRPr lang="th-TH" b="1">
              <a:solidFill>
                <a:srgbClr val="002060"/>
              </a:solidFill>
            </a:endParaRPr>
          </a:p>
          <a:p>
            <a:r>
              <a:rPr lang="th-TH" b="1">
                <a:solidFill>
                  <a:srgbClr val="002060"/>
                </a:solidFill>
              </a:rPr>
              <a:t>จึงหาวิธีที่จะให้ทุกแฟ้มมีข้อมูลออกมาก่อน  แต่ไม่ว่าจะทำอย่างไร  ใช้ตัวช่วย   ก็สามารถส่งออกข้อมูลได้เพียงเท่านี้เนื่องจากเงื่อนไขของโปรแกรม แต่โรงพยาบาลอื่นกลับส่งข้อมูลบางอย่างออกมาได้มากกว่าครบกว่า ทั้งที่ใช้โปรแกรมการให้บริการอันเดียวกัน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475038" y="857250"/>
            <a:ext cx="568325" cy="25717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653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42875" y="3429000"/>
            <a:ext cx="8858250" cy="30813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b="1">
                <a:solidFill>
                  <a:srgbClr val="002060"/>
                </a:solidFill>
              </a:rPr>
              <a:t>เมื่อวิธีแรกไม่สำเร็จ จึงใช้วิธีที่สอง คือทำอย่างไรข้อมูลจึงจะ </a:t>
            </a:r>
            <a:r>
              <a:rPr lang="en-US" b="1">
                <a:solidFill>
                  <a:srgbClr val="002060"/>
                </a:solidFill>
              </a:rPr>
              <a:t>Error </a:t>
            </a:r>
            <a:r>
              <a:rPr lang="th-TH" b="1">
                <a:solidFill>
                  <a:srgbClr val="002060"/>
                </a:solidFill>
              </a:rPr>
              <a:t>น้อยที่สุด  </a:t>
            </a:r>
          </a:p>
          <a:p>
            <a:r>
              <a:rPr lang="th-TH" b="1">
                <a:solidFill>
                  <a:srgbClr val="002060"/>
                </a:solidFill>
              </a:rPr>
              <a:t>โดยการทำทีละแฟ้ม   ส่งออกให้สมบูรณ์โดย</a:t>
            </a:r>
          </a:p>
          <a:p>
            <a:r>
              <a:rPr lang="en-US" b="1">
                <a:solidFill>
                  <a:srgbClr val="002060"/>
                </a:solidFill>
              </a:rPr>
              <a:t>1.</a:t>
            </a:r>
            <a:r>
              <a:rPr lang="th-TH" b="1">
                <a:solidFill>
                  <a:srgbClr val="002060"/>
                </a:solidFill>
              </a:rPr>
              <a:t>แฟ้ม</a:t>
            </a:r>
            <a:r>
              <a:rPr lang="en-US" b="1">
                <a:solidFill>
                  <a:srgbClr val="002060"/>
                </a:solidFill>
              </a:rPr>
              <a:t> PAT,OPD </a:t>
            </a:r>
            <a:r>
              <a:rPr lang="th-TH" b="1">
                <a:solidFill>
                  <a:srgbClr val="002060"/>
                </a:solidFill>
              </a:rPr>
              <a:t>สำคัญที่ เลขที่บัตรประชาชน (ให้ห้องบัตรลงทันที)</a:t>
            </a:r>
          </a:p>
          <a:p>
            <a:r>
              <a:rPr lang="en-US" b="1">
                <a:solidFill>
                  <a:srgbClr val="002060"/>
                </a:solidFill>
              </a:rPr>
              <a:t>2.</a:t>
            </a:r>
            <a:r>
              <a:rPr lang="th-TH" b="1">
                <a:solidFill>
                  <a:srgbClr val="002060"/>
                </a:solidFill>
              </a:rPr>
              <a:t>แฟ้ม </a:t>
            </a:r>
            <a:r>
              <a:rPr lang="en-US" b="1">
                <a:solidFill>
                  <a:srgbClr val="002060"/>
                </a:solidFill>
              </a:rPr>
              <a:t>ODX,IDX </a:t>
            </a:r>
            <a:r>
              <a:rPr lang="th-TH" b="1">
                <a:solidFill>
                  <a:srgbClr val="002060"/>
                </a:solidFill>
              </a:rPr>
              <a:t>สำคัญที่รหัส </a:t>
            </a:r>
            <a:r>
              <a:rPr lang="en-US" b="1">
                <a:solidFill>
                  <a:srgbClr val="002060"/>
                </a:solidFill>
              </a:rPr>
              <a:t>ICD10 </a:t>
            </a:r>
            <a:r>
              <a:rPr lang="th-TH" b="1">
                <a:solidFill>
                  <a:srgbClr val="002060"/>
                </a:solidFill>
              </a:rPr>
              <a:t>และ รหัสแพทย์ผู้รักษา (หน่วยงานลง)</a:t>
            </a:r>
          </a:p>
          <a:p>
            <a:endParaRPr lang="th-TH" b="1">
              <a:solidFill>
                <a:srgbClr val="002060"/>
              </a:solidFill>
            </a:endParaRPr>
          </a:p>
          <a:p>
            <a:r>
              <a:rPr lang="th-TH" b="1">
                <a:solidFill>
                  <a:srgbClr val="002060"/>
                </a:solidFill>
              </a:rPr>
              <a:t>ในเดือนสิงหาคมได้ประชุมแก้ไขทุกหน่วยงานรับทราบและปฏิบัติแล้ว    แต่ผลที่ได้เพียงเล็กน้อยเนื่องจากการแก้ไขเกิดขึ้นประมาณกลางเดือนสิงหาคม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357688" y="369888"/>
            <a:ext cx="928687" cy="285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75038" y="857250"/>
            <a:ext cx="571500" cy="25717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3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643438" y="1285875"/>
            <a:ext cx="4443412" cy="5078413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>
                <a:solidFill>
                  <a:srgbClr val="002060"/>
                </a:solidFill>
              </a:rPr>
              <a:t>ผลของเดือน </a:t>
            </a:r>
            <a:r>
              <a:rPr lang="th-TH" sz="3600" b="1">
                <a:solidFill>
                  <a:srgbClr val="FF0000"/>
                </a:solidFill>
              </a:rPr>
              <a:t>กันยายน </a:t>
            </a:r>
            <a:r>
              <a:rPr lang="en-US" sz="3600" b="1">
                <a:solidFill>
                  <a:srgbClr val="FF0000"/>
                </a:solidFill>
              </a:rPr>
              <a:t>2552 </a:t>
            </a:r>
            <a:r>
              <a:rPr lang="th-TH" sz="3600" b="1">
                <a:solidFill>
                  <a:srgbClr val="002060"/>
                </a:solidFill>
              </a:rPr>
              <a:t>ที่ถูกแก้ไขให้ดีขึ้น โดยใช้โปแกรมใหม่วิเคราะห์ซึ่งจะมีคะแนนให้ด้วย คะแนนอยู่ที่ </a:t>
            </a:r>
            <a:r>
              <a:rPr lang="en-US" sz="3600" b="1">
                <a:solidFill>
                  <a:srgbClr val="FF0000"/>
                </a:solidFill>
              </a:rPr>
              <a:t>4,688</a:t>
            </a:r>
          </a:p>
          <a:p>
            <a:endParaRPr lang="en-US" sz="3600" b="1">
              <a:solidFill>
                <a:srgbClr val="002060"/>
              </a:solidFill>
            </a:endParaRPr>
          </a:p>
          <a:p>
            <a:r>
              <a:rPr lang="th-TH" sz="3600" b="1">
                <a:solidFill>
                  <a:srgbClr val="002060"/>
                </a:solidFill>
              </a:rPr>
              <a:t>ค่า </a:t>
            </a:r>
            <a:r>
              <a:rPr lang="en-US" sz="3600" b="1">
                <a:solidFill>
                  <a:srgbClr val="002060"/>
                </a:solidFill>
              </a:rPr>
              <a:t>Error </a:t>
            </a:r>
            <a:r>
              <a:rPr lang="th-TH" sz="3600" b="1">
                <a:solidFill>
                  <a:srgbClr val="002060"/>
                </a:solidFill>
              </a:rPr>
              <a:t>ต่างๆลดลงมาก  รหัสบัตรประชานชนและ </a:t>
            </a:r>
            <a:r>
              <a:rPr lang="en-US" sz="3600" b="1">
                <a:solidFill>
                  <a:srgbClr val="002060"/>
                </a:solidFill>
              </a:rPr>
              <a:t>ICD10 </a:t>
            </a:r>
            <a:r>
              <a:rPr lang="th-TH" sz="3600" b="1">
                <a:solidFill>
                  <a:srgbClr val="002060"/>
                </a:solidFill>
              </a:rPr>
              <a:t>ทุกหน่วยงานมีความกระตือลือล้น ในการลงข้อมูล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43250" y="928688"/>
            <a:ext cx="571500" cy="7143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ค่าใช้จ่าย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79388" y="2276475"/>
            <a:ext cx="85105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C00000"/>
                </a:solidFill>
              </a:rPr>
              <a:t>แต่เราก็ยังพบปัญหา   </a:t>
            </a:r>
            <a:r>
              <a:rPr lang="th-TH" sz="4000" b="1">
                <a:solidFill>
                  <a:srgbClr val="C00000"/>
                </a:solidFill>
              </a:rPr>
              <a:t>ค่าใช้จ่ายผู้ป่วยในไม่ตรงกับห้องเก็บเงิน</a:t>
            </a:r>
            <a:endParaRPr lang="th-TH" b="1">
              <a:solidFill>
                <a:srgbClr val="C00000"/>
              </a:solidFill>
            </a:endParaRPr>
          </a:p>
          <a:p>
            <a:r>
              <a:rPr lang="th-TH" b="1">
                <a:solidFill>
                  <a:srgbClr val="C00000"/>
                </a:solidFill>
              </a:rPr>
              <a:t> ตัวเลขที่เป็นลบคือค่าใช้จ่ายไม่ปรากฏที่ห้องเก็บเงิน เนื่องจากคีย์ค่าใช้จ่ายเพื่อออก</a:t>
            </a:r>
          </a:p>
          <a:p>
            <a:r>
              <a:rPr lang="th-TH" b="1">
                <a:solidFill>
                  <a:srgbClr val="C00000"/>
                </a:solidFill>
              </a:rPr>
              <a:t>รายงานใน </a:t>
            </a:r>
            <a:r>
              <a:rPr lang="en-US" b="1">
                <a:solidFill>
                  <a:srgbClr val="C00000"/>
                </a:solidFill>
              </a:rPr>
              <a:t>ward </a:t>
            </a:r>
            <a:r>
              <a:rPr lang="th-TH" b="1">
                <a:solidFill>
                  <a:srgbClr val="C00000"/>
                </a:solidFill>
              </a:rPr>
              <a:t>เท่านั้น</a:t>
            </a:r>
            <a:r>
              <a:rPr lang="en-US" b="1">
                <a:solidFill>
                  <a:srgbClr val="C00000"/>
                </a:solidFill>
              </a:rPr>
              <a:t> </a:t>
            </a:r>
            <a:r>
              <a:rPr lang="th-TH" b="1">
                <a:solidFill>
                  <a:srgbClr val="C00000"/>
                </a:solidFill>
              </a:rPr>
              <a:t>แต่ไม่ได้คีย์สั่งยาและเวชภัณฑ์ ซึ่งเป็นการทำงานซ้ำซ้อนจึง</a:t>
            </a:r>
          </a:p>
          <a:p>
            <a:r>
              <a:rPr lang="th-TH" b="1">
                <a:solidFill>
                  <a:srgbClr val="C00000"/>
                </a:solidFill>
              </a:rPr>
              <a:t>ผิดพลาดได้ง่าย</a:t>
            </a:r>
          </a:p>
          <a:p>
            <a:endParaRPr lang="th-TH" b="1">
              <a:solidFill>
                <a:srgbClr val="C00000"/>
              </a:solidFill>
            </a:endParaRPr>
          </a:p>
          <a:p>
            <a:r>
              <a:rPr lang="th-TH" b="1">
                <a:solidFill>
                  <a:srgbClr val="C00000"/>
                </a:solidFill>
              </a:rPr>
              <a:t>รายงานคือ </a:t>
            </a:r>
            <a:r>
              <a:rPr lang="en-US" b="1">
                <a:solidFill>
                  <a:srgbClr val="C00000"/>
                </a:solidFill>
              </a:rPr>
              <a:t>4,599   </a:t>
            </a:r>
            <a:r>
              <a:rPr lang="th-TH" b="1">
                <a:solidFill>
                  <a:srgbClr val="C00000"/>
                </a:solidFill>
              </a:rPr>
              <a:t>แต่ห้องเก็บเงินพบค่าใช้จ่าย  </a:t>
            </a:r>
            <a:r>
              <a:rPr lang="en-US" b="1">
                <a:solidFill>
                  <a:srgbClr val="C00000"/>
                </a:solidFill>
              </a:rPr>
              <a:t>1,699  </a:t>
            </a:r>
            <a:r>
              <a:rPr lang="th-TH" b="1">
                <a:solidFill>
                  <a:srgbClr val="C00000"/>
                </a:solidFill>
              </a:rPr>
              <a:t>ขาดไป  </a:t>
            </a:r>
            <a:r>
              <a:rPr lang="en-US" b="1">
                <a:solidFill>
                  <a:srgbClr val="C00000"/>
                </a:solidFill>
              </a:rPr>
              <a:t>2,900</a:t>
            </a:r>
            <a:endParaRPr lang="th-TH" b="1">
              <a:solidFill>
                <a:srgbClr val="C00000"/>
              </a:solidFill>
            </a:endParaRP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7707313" y="500063"/>
            <a:ext cx="463550" cy="13573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49788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171450" y="3559175"/>
            <a:ext cx="84931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b="1">
                <a:solidFill>
                  <a:srgbClr val="C00000"/>
                </a:solidFill>
              </a:rPr>
              <a:t>และปัญหาของแฟ้ม </a:t>
            </a:r>
            <a:r>
              <a:rPr lang="en-US" b="1">
                <a:solidFill>
                  <a:srgbClr val="C00000"/>
                </a:solidFill>
              </a:rPr>
              <a:t>PP </a:t>
            </a:r>
            <a:r>
              <a:rPr lang="th-TH" b="1">
                <a:solidFill>
                  <a:srgbClr val="C00000"/>
                </a:solidFill>
              </a:rPr>
              <a:t>หรือข้อมูลส่งเสริมอีก </a:t>
            </a:r>
            <a:r>
              <a:rPr lang="en-US" b="1">
                <a:solidFill>
                  <a:srgbClr val="C00000"/>
                </a:solidFill>
              </a:rPr>
              <a:t>8 </a:t>
            </a:r>
            <a:r>
              <a:rPr lang="th-TH" b="1">
                <a:solidFill>
                  <a:srgbClr val="C00000"/>
                </a:solidFill>
              </a:rPr>
              <a:t>แฟ้ม ซึ่งเป็นโปรแกรมเสริม  เพิ่งทำ</a:t>
            </a:r>
          </a:p>
          <a:p>
            <a:r>
              <a:rPr lang="th-TH" b="1">
                <a:solidFill>
                  <a:srgbClr val="C00000"/>
                </a:solidFill>
              </a:rPr>
              <a:t>ขึ้นมาใหม่ก็พบว่า บางแฟ้มยังส่งออกไม่ได้ และแฟ้มที่ส่งออกได้บางแฟ้มก็สามารถลง</a:t>
            </a:r>
          </a:p>
          <a:p>
            <a:r>
              <a:rPr lang="th-TH" b="1">
                <a:solidFill>
                  <a:srgbClr val="C00000"/>
                </a:solidFill>
              </a:rPr>
              <a:t>ข้อมูลได้รายการเดียวทั้งที่ผู้ป่วยอาจรับบริการหลายอย่างในการมาครั้งเดียว ทำให้ข้อมูล</a:t>
            </a:r>
          </a:p>
          <a:p>
            <a:r>
              <a:rPr lang="th-TH" b="1">
                <a:solidFill>
                  <a:srgbClr val="C00000"/>
                </a:solidFill>
              </a:rPr>
              <a:t>น้อยกว่าความเป็นจริง</a:t>
            </a:r>
          </a:p>
          <a:p>
            <a:r>
              <a:rPr lang="th-TH" b="1">
                <a:solidFill>
                  <a:srgbClr val="002060"/>
                </a:solidFill>
              </a:rPr>
              <a:t>ส่วนใน </a:t>
            </a:r>
            <a:r>
              <a:rPr lang="en-US" b="1">
                <a:solidFill>
                  <a:srgbClr val="002060"/>
                </a:solidFill>
              </a:rPr>
              <a:t>HosXP </a:t>
            </a:r>
            <a:r>
              <a:rPr lang="th-TH" b="1">
                <a:solidFill>
                  <a:srgbClr val="002060"/>
                </a:solidFill>
              </a:rPr>
              <a:t>ยังไม่ได้เริ่มปฏิบัติจึงยังไม่มีผลเปรียบเทียบแต่มีข้อมูลแฟ้ม </a:t>
            </a:r>
            <a:r>
              <a:rPr lang="en-US" b="1">
                <a:solidFill>
                  <a:srgbClr val="002060"/>
                </a:solidFill>
              </a:rPr>
              <a:t>EPI,</a:t>
            </a:r>
          </a:p>
          <a:p>
            <a:r>
              <a:rPr lang="en-US" b="1">
                <a:solidFill>
                  <a:srgbClr val="002060"/>
                </a:solidFill>
              </a:rPr>
              <a:t>NUTRI, WOM </a:t>
            </a:r>
            <a:r>
              <a:rPr lang="th-TH" b="1">
                <a:solidFill>
                  <a:srgbClr val="002060"/>
                </a:solidFill>
              </a:rPr>
              <a:t>ออกมาแล้วทั้งที่ยังไม่ได้ขึ้นระบบของ </a:t>
            </a:r>
            <a:r>
              <a:rPr lang="en-US" b="1">
                <a:solidFill>
                  <a:srgbClr val="002060"/>
                </a:solidFill>
              </a:rPr>
              <a:t>PCU</a:t>
            </a:r>
            <a:endParaRPr lang="th-TH" b="1">
              <a:solidFill>
                <a:srgbClr val="002060"/>
              </a:solidFill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250825" y="1989138"/>
            <a:ext cx="8497888" cy="7191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02255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78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584700" y="1265238"/>
            <a:ext cx="4429125" cy="45243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</a:rPr>
              <a:t>ผลของเดือน </a:t>
            </a:r>
            <a:r>
              <a:rPr lang="th-TH" sz="3600" b="1" dirty="0">
                <a:solidFill>
                  <a:srgbClr val="FF0000"/>
                </a:solidFill>
              </a:rPr>
              <a:t>กุมภาพัน </a:t>
            </a:r>
            <a:r>
              <a:rPr lang="en-US" sz="3600" b="1" dirty="0">
                <a:solidFill>
                  <a:srgbClr val="FF0000"/>
                </a:solidFill>
              </a:rPr>
              <a:t>2553 </a:t>
            </a:r>
            <a:r>
              <a:rPr lang="th-TH" sz="3600" b="1" dirty="0">
                <a:solidFill>
                  <a:srgbClr val="002060"/>
                </a:solidFill>
              </a:rPr>
              <a:t>ก่อนเปลี่ยนโปรแกรม ซึ่งมีคะแนนของแฟ้มยาเพิ่มขึ้น แต่ไม่ผ่านการตรวจ  คะแนนจึงอยู่ที่ </a:t>
            </a:r>
            <a:r>
              <a:rPr lang="en-US" sz="3600" b="1" dirty="0">
                <a:solidFill>
                  <a:srgbClr val="FF0000"/>
                </a:solidFill>
              </a:rPr>
              <a:t>4,798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  <a:p>
            <a:endParaRPr lang="th-TH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1376</Words>
  <Application>Microsoft Office PowerPoint</Application>
  <PresentationFormat>นำเสนอทางหน้าจอ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5" baseType="lpstr">
      <vt:lpstr>Angsana New</vt:lpstr>
      <vt:lpstr>AngsanaUPC</vt:lpstr>
      <vt:lpstr>Arial</vt:lpstr>
      <vt:lpstr>การออกแบบเริ่มต้น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จึงเกิดความสงสัย ว่าฐานคะแนนของโรงพยาบาลน่าจะอยู่ที่ประมาณ  10,000 – 11,000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mj</dc:creator>
  <cp:lastModifiedBy>Mr.KKD</cp:lastModifiedBy>
  <cp:revision>61</cp:revision>
  <dcterms:created xsi:type="dcterms:W3CDTF">2010-10-21T10:24:55Z</dcterms:created>
  <dcterms:modified xsi:type="dcterms:W3CDTF">2021-08-18T09:25:01Z</dcterms:modified>
</cp:coreProperties>
</file>